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64" r:id="rId4"/>
    <p:sldId id="265" r:id="rId5"/>
    <p:sldId id="266" r:id="rId6"/>
    <p:sldId id="268" r:id="rId7"/>
    <p:sldId id="269" r:id="rId8"/>
    <p:sldId id="275" r:id="rId9"/>
    <p:sldId id="274" r:id="rId10"/>
    <p:sldId id="287" r:id="rId11"/>
    <p:sldId id="259" r:id="rId12"/>
    <p:sldId id="258" r:id="rId13"/>
    <p:sldId id="260" r:id="rId14"/>
    <p:sldId id="262" r:id="rId15"/>
    <p:sldId id="261" r:id="rId16"/>
    <p:sldId id="270" r:id="rId17"/>
    <p:sldId id="271" r:id="rId18"/>
    <p:sldId id="272" r:id="rId19"/>
    <p:sldId id="276" r:id="rId20"/>
    <p:sldId id="286" r:id="rId21"/>
    <p:sldId id="289" r:id="rId22"/>
    <p:sldId id="288" r:id="rId23"/>
    <p:sldId id="277" r:id="rId24"/>
    <p:sldId id="297" r:id="rId25"/>
    <p:sldId id="290" r:id="rId26"/>
    <p:sldId id="278" r:id="rId27"/>
    <p:sldId id="279" r:id="rId28"/>
    <p:sldId id="280" r:id="rId29"/>
    <p:sldId id="281" r:id="rId30"/>
    <p:sldId id="282" r:id="rId31"/>
    <p:sldId id="283" r:id="rId32"/>
    <p:sldId id="306" r:id="rId33"/>
    <p:sldId id="307" r:id="rId34"/>
    <p:sldId id="309" r:id="rId35"/>
    <p:sldId id="291" r:id="rId36"/>
    <p:sldId id="292" r:id="rId37"/>
    <p:sldId id="311" r:id="rId38"/>
    <p:sldId id="308" r:id="rId39"/>
    <p:sldId id="293" r:id="rId40"/>
    <p:sldId id="294" r:id="rId41"/>
    <p:sldId id="295" r:id="rId42"/>
    <p:sldId id="296" r:id="rId43"/>
    <p:sldId id="298" r:id="rId44"/>
    <p:sldId id="299" r:id="rId45"/>
    <p:sldId id="300" r:id="rId46"/>
    <p:sldId id="284" r:id="rId47"/>
    <p:sldId id="285" r:id="rId48"/>
    <p:sldId id="301" r:id="rId49"/>
    <p:sldId id="302" r:id="rId50"/>
    <p:sldId id="303" r:id="rId51"/>
    <p:sldId id="304" r:id="rId52"/>
    <p:sldId id="312" r:id="rId53"/>
    <p:sldId id="305" r:id="rId54"/>
    <p:sldId id="313" r:id="rId55"/>
    <p:sldId id="314" r:id="rId56"/>
    <p:sldId id="310" r:id="rId57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-21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2D7B2-C31C-8941-A85F-7FBD55F9752C}" type="datetimeFigureOut">
              <a:rPr lang="fr-FR" smtClean="0"/>
              <a:t>03/06/2014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48104-C517-5B41-AAD1-608EA6FA842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6022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2D7B2-C31C-8941-A85F-7FBD55F9752C}" type="datetimeFigureOut">
              <a:rPr lang="fr-FR" smtClean="0"/>
              <a:t>03/06/2014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48104-C517-5B41-AAD1-608EA6FA842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1139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2D7B2-C31C-8941-A85F-7FBD55F9752C}" type="datetimeFigureOut">
              <a:rPr lang="fr-FR" smtClean="0"/>
              <a:t>03/06/2014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48104-C517-5B41-AAD1-608EA6FA842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6068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2D7B2-C31C-8941-A85F-7FBD55F9752C}" type="datetimeFigureOut">
              <a:rPr lang="fr-FR" smtClean="0"/>
              <a:t>03/06/2014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48104-C517-5B41-AAD1-608EA6FA842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4877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2D7B2-C31C-8941-A85F-7FBD55F9752C}" type="datetimeFigureOut">
              <a:rPr lang="fr-FR" smtClean="0"/>
              <a:t>03/06/2014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48104-C517-5B41-AAD1-608EA6FA842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2619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2D7B2-C31C-8941-A85F-7FBD55F9752C}" type="datetimeFigureOut">
              <a:rPr lang="fr-FR" smtClean="0"/>
              <a:t>03/06/2014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48104-C517-5B41-AAD1-608EA6FA842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0074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2D7B2-C31C-8941-A85F-7FBD55F9752C}" type="datetimeFigureOut">
              <a:rPr lang="fr-FR" smtClean="0"/>
              <a:t>03/06/2014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48104-C517-5B41-AAD1-608EA6FA842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2194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2D7B2-C31C-8941-A85F-7FBD55F9752C}" type="datetimeFigureOut">
              <a:rPr lang="fr-FR" smtClean="0"/>
              <a:t>03/06/2014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48104-C517-5B41-AAD1-608EA6FA842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0019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2D7B2-C31C-8941-A85F-7FBD55F9752C}" type="datetimeFigureOut">
              <a:rPr lang="fr-FR" smtClean="0"/>
              <a:t>03/06/2014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48104-C517-5B41-AAD1-608EA6FA842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9506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2D7B2-C31C-8941-A85F-7FBD55F9752C}" type="datetimeFigureOut">
              <a:rPr lang="fr-FR" smtClean="0"/>
              <a:t>03/06/2014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48104-C517-5B41-AAD1-608EA6FA842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5746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2D7B2-C31C-8941-A85F-7FBD55F9752C}" type="datetimeFigureOut">
              <a:rPr lang="fr-FR" smtClean="0"/>
              <a:t>03/06/2014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48104-C517-5B41-AAD1-608EA6FA842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6795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2D7B2-C31C-8941-A85F-7FBD55F9752C}" type="datetimeFigureOut">
              <a:rPr lang="fr-FR" smtClean="0"/>
              <a:t>03/06/2014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48104-C517-5B41-AAD1-608EA6FA842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328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/>
              <a:t>Le livre numérique : quels enjeux pour la diffusion des savoirs ?</a:t>
            </a:r>
            <a:endParaRPr lang="fr-FR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Pierre Mounier</a:t>
            </a:r>
          </a:p>
          <a:p>
            <a:r>
              <a:rPr lang="fr-FR" dirty="0" smtClean="0"/>
              <a:t>EHESS / </a:t>
            </a:r>
            <a:r>
              <a:rPr lang="fr-FR" dirty="0" err="1" smtClean="0"/>
              <a:t>OpenEdition</a:t>
            </a:r>
            <a:endParaRPr lang="fr-F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508" y="5688211"/>
            <a:ext cx="651867" cy="65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039" y="5804297"/>
            <a:ext cx="43755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055" y="5804297"/>
            <a:ext cx="43755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9" y="5759648"/>
            <a:ext cx="1428750" cy="51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359" y="5688211"/>
            <a:ext cx="375047" cy="65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5840015"/>
            <a:ext cx="1750219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319" y="5803181"/>
            <a:ext cx="1384102" cy="42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8647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Open Access ?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Menaces ou opportunités ou … indifférence 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0769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4-06-02 à 21.07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1663700"/>
            <a:ext cx="7658100" cy="5194300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Des archives ouvertes remplies d’articles…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7010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4-06-02 à 21.04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00" y="0"/>
            <a:ext cx="5898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447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écran 2014-06-02 à 21.11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014" y="1816994"/>
            <a:ext cx="5493299" cy="5041006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…et vides de livres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6213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La voie dorée conçue pour les articles…</a:t>
            </a:r>
            <a:endParaRPr lang="fr-FR" dirty="0"/>
          </a:p>
        </p:txBody>
      </p:sp>
      <p:pic>
        <p:nvPicPr>
          <p:cNvPr id="5" name="Espace réservé du contenu 4" descr="Janet_Finch_0530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r="5384"/>
          <a:stretch>
            <a:fillRect/>
          </a:stretch>
        </p:blipFill>
        <p:spPr/>
      </p:pic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dirty="0" smtClean="0"/>
              <a:t>« </a:t>
            </a:r>
            <a:r>
              <a:rPr lang="fr-FR" dirty="0"/>
              <a:t>The </a:t>
            </a:r>
            <a:r>
              <a:rPr lang="fr-FR" dirty="0" err="1"/>
              <a:t>research</a:t>
            </a:r>
            <a:r>
              <a:rPr lang="fr-FR" dirty="0"/>
              <a:t> communications system </a:t>
            </a:r>
            <a:r>
              <a:rPr lang="fr-FR" dirty="0" err="1"/>
              <a:t>is</a:t>
            </a:r>
            <a:r>
              <a:rPr lang="fr-FR" dirty="0"/>
              <a:t> in a </a:t>
            </a:r>
            <a:r>
              <a:rPr lang="fr-FR" dirty="0" err="1"/>
              <a:t>period</a:t>
            </a:r>
            <a:r>
              <a:rPr lang="fr-FR" dirty="0"/>
              <a:t> of transition </a:t>
            </a:r>
            <a:r>
              <a:rPr lang="fr-FR" dirty="0" err="1"/>
              <a:t>towards</a:t>
            </a:r>
            <a:r>
              <a:rPr lang="fr-FR" dirty="0"/>
              <a:t> open </a:t>
            </a:r>
            <a:r>
              <a:rPr lang="fr-FR" dirty="0" err="1"/>
              <a:t>access</a:t>
            </a:r>
            <a:r>
              <a:rPr lang="fr-FR" dirty="0"/>
              <a:t>.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believe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, </a:t>
            </a:r>
            <a:r>
              <a:rPr lang="fr-FR" dirty="0" err="1"/>
              <a:t>at</a:t>
            </a:r>
            <a:r>
              <a:rPr lang="fr-FR" dirty="0"/>
              <a:t> </a:t>
            </a:r>
            <a:r>
              <a:rPr lang="fr-FR" dirty="0" err="1"/>
              <a:t>its</a:t>
            </a:r>
            <a:r>
              <a:rPr lang="fr-FR" dirty="0"/>
              <a:t> </a:t>
            </a:r>
            <a:r>
              <a:rPr lang="fr-FR" dirty="0" err="1"/>
              <a:t>simplest</a:t>
            </a:r>
            <a:r>
              <a:rPr lang="fr-FR" dirty="0"/>
              <a:t>,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shift </a:t>
            </a:r>
            <a:r>
              <a:rPr lang="fr-FR" dirty="0" err="1"/>
              <a:t>from</a:t>
            </a:r>
            <a:r>
              <a:rPr lang="fr-FR" dirty="0"/>
              <a:t> a </a:t>
            </a:r>
            <a:r>
              <a:rPr lang="fr-FR" dirty="0" err="1"/>
              <a:t>reader</a:t>
            </a:r>
            <a:r>
              <a:rPr lang="fr-FR" dirty="0"/>
              <a:t>-pays to an </a:t>
            </a:r>
            <a:r>
              <a:rPr lang="fr-FR" dirty="0" err="1"/>
              <a:t>author</a:t>
            </a:r>
            <a:r>
              <a:rPr lang="fr-FR" dirty="0"/>
              <a:t>-pays system, </a:t>
            </a:r>
            <a:r>
              <a:rPr lang="fr-FR" dirty="0" err="1"/>
              <a:t>which</a:t>
            </a:r>
            <a:r>
              <a:rPr lang="fr-FR" dirty="0"/>
              <a:t> in </a:t>
            </a:r>
            <a:r>
              <a:rPr lang="fr-FR" dirty="0" err="1"/>
              <a:t>turn</a:t>
            </a:r>
            <a:r>
              <a:rPr lang="fr-FR" dirty="0"/>
              <a:t> </a:t>
            </a:r>
            <a:r>
              <a:rPr lang="fr-FR" dirty="0" err="1"/>
              <a:t>requires</a:t>
            </a:r>
            <a:r>
              <a:rPr lang="fr-FR" dirty="0"/>
              <a:t> a shift in publications </a:t>
            </a:r>
            <a:r>
              <a:rPr lang="fr-FR" dirty="0" err="1"/>
              <a:t>processes</a:t>
            </a:r>
            <a:r>
              <a:rPr lang="fr-FR" dirty="0"/>
              <a:t> and business </a:t>
            </a:r>
            <a:r>
              <a:rPr lang="fr-FR" dirty="0" err="1"/>
              <a:t>models</a:t>
            </a:r>
            <a:r>
              <a:rPr lang="fr-FR" dirty="0"/>
              <a:t>. The </a:t>
            </a:r>
            <a:r>
              <a:rPr lang="fr-FR" dirty="0" err="1"/>
              <a:t>aim</a:t>
            </a:r>
            <a:r>
              <a:rPr lang="fr-FR" dirty="0"/>
              <a:t> of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recommendations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to </a:t>
            </a:r>
            <a:r>
              <a:rPr lang="fr-FR" dirty="0" err="1"/>
              <a:t>accelerate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process</a:t>
            </a:r>
            <a:r>
              <a:rPr lang="fr-FR" dirty="0"/>
              <a:t>, but in an </a:t>
            </a:r>
            <a:r>
              <a:rPr lang="fr-FR" dirty="0" err="1"/>
              <a:t>ordered</a:t>
            </a:r>
            <a:r>
              <a:rPr lang="fr-FR" dirty="0"/>
              <a:t> </a:t>
            </a:r>
            <a:r>
              <a:rPr lang="fr-FR" dirty="0" err="1" smtClean="0"/>
              <a:t>way</a:t>
            </a:r>
            <a:r>
              <a:rPr lang="fr-FR" dirty="0" smtClean="0"/>
              <a:t> »</a:t>
            </a:r>
          </a:p>
          <a:p>
            <a:r>
              <a:rPr lang="fr-FR" dirty="0" smtClean="0"/>
              <a:t>« </a:t>
            </a:r>
            <a:r>
              <a:rPr lang="fr-FR" dirty="0" err="1"/>
              <a:t>would</a:t>
            </a:r>
            <a:r>
              <a:rPr lang="fr-FR" dirty="0"/>
              <a:t> </a:t>
            </a:r>
            <a:r>
              <a:rPr lang="fr-FR" dirty="0" err="1"/>
              <a:t>require</a:t>
            </a:r>
            <a:r>
              <a:rPr lang="fr-FR" dirty="0"/>
              <a:t> an </a:t>
            </a:r>
            <a:r>
              <a:rPr lang="fr-FR" dirty="0" err="1"/>
              <a:t>additional</a:t>
            </a:r>
            <a:r>
              <a:rPr lang="fr-FR" dirty="0"/>
              <a:t> £50-60m a </a:t>
            </a:r>
            <a:r>
              <a:rPr lang="fr-FR" dirty="0" err="1"/>
              <a:t>year</a:t>
            </a:r>
            <a:r>
              <a:rPr lang="fr-FR" dirty="0"/>
              <a:t> in </a:t>
            </a:r>
            <a:r>
              <a:rPr lang="fr-FR" dirty="0" err="1"/>
              <a:t>expenditure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HE </a:t>
            </a:r>
            <a:r>
              <a:rPr lang="fr-FR" dirty="0" err="1"/>
              <a:t>sector</a:t>
            </a:r>
            <a:r>
              <a:rPr lang="fr-FR" dirty="0"/>
              <a:t>: £38m on </a:t>
            </a:r>
            <a:r>
              <a:rPr lang="fr-FR" b="1" dirty="0" err="1"/>
              <a:t>publishing</a:t>
            </a:r>
            <a:r>
              <a:rPr lang="fr-FR" b="1" dirty="0"/>
              <a:t> in open </a:t>
            </a:r>
            <a:r>
              <a:rPr lang="fr-FR" b="1" dirty="0" err="1"/>
              <a:t>access</a:t>
            </a:r>
            <a:r>
              <a:rPr lang="fr-FR" b="1" dirty="0"/>
              <a:t> </a:t>
            </a:r>
            <a:r>
              <a:rPr lang="fr-FR" b="1" dirty="0" err="1"/>
              <a:t>journals</a:t>
            </a:r>
            <a:r>
              <a:rPr lang="fr-FR" dirty="0"/>
              <a:t>, £10m on extensions to licences for the HE and </a:t>
            </a:r>
            <a:r>
              <a:rPr lang="fr-FR" dirty="0" err="1"/>
              <a:t>health</a:t>
            </a:r>
            <a:r>
              <a:rPr lang="fr-FR" dirty="0"/>
              <a:t> </a:t>
            </a:r>
            <a:r>
              <a:rPr lang="fr-FR" dirty="0" err="1"/>
              <a:t>sectors</a:t>
            </a:r>
            <a:r>
              <a:rPr lang="fr-FR" dirty="0"/>
              <a:t> and £3-5m on </a:t>
            </a:r>
            <a:r>
              <a:rPr lang="fr-FR" dirty="0" err="1"/>
              <a:t>repositories</a:t>
            </a:r>
            <a:r>
              <a:rPr lang="fr-FR" dirty="0"/>
              <a:t>, plus one-off transition </a:t>
            </a:r>
            <a:r>
              <a:rPr lang="fr-FR" dirty="0" err="1"/>
              <a:t>costs</a:t>
            </a:r>
            <a:r>
              <a:rPr lang="fr-FR" dirty="0"/>
              <a:t> of £5m</a:t>
            </a:r>
            <a:r>
              <a:rPr lang="fr-FR" dirty="0" smtClean="0"/>
              <a:t>. »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9318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4-06-02 à 21.20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15" y="2124954"/>
            <a:ext cx="7442200" cy="3898900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… et pas pour les livres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4553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4-06-02 à 22.06.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321" y="1898183"/>
            <a:ext cx="6337544" cy="4959817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L’Europe aveugle aux livres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169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4-06-02 à 22.08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1003300"/>
            <a:ext cx="8089900" cy="585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011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4-06-02 à 23.12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131" y="1561062"/>
            <a:ext cx="3759319" cy="5296937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data ! Les data ! Les data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874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Et pourtant… </a:t>
            </a:r>
            <a:endParaRPr lang="fr-FR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Un foisonnement </a:t>
            </a:r>
            <a:r>
              <a:rPr lang="fr-FR" dirty="0" smtClean="0"/>
              <a:t>d’initiatives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2183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Le livre : une espèce menacée 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8801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Des précurseurs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6759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4-06-03 à 06.13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0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30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4-06-03 à 06.14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600"/>
            <a:ext cx="9144000" cy="537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35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4-06-03 à 05.38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0" y="0"/>
            <a:ext cx="61429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47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4-06-03 à 06.27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233" y="3799680"/>
            <a:ext cx="3563767" cy="305832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7849" y="2235658"/>
            <a:ext cx="2082384" cy="3128044"/>
          </a:xfrm>
          <a:prstGeom prst="rect">
            <a:avLst/>
          </a:prstGeom>
        </p:spPr>
      </p:pic>
      <p:pic>
        <p:nvPicPr>
          <p:cNvPr id="4" name="Image 3" descr="Capture d’écran 2014-06-03 à 06.32.5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" y="0"/>
            <a:ext cx="3492324" cy="297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72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Des éditeurs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1397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4-06-03 à 05.41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7226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32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4-06-03 à 05.42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0"/>
            <a:ext cx="7429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88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4-06-03 à 05.44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0"/>
            <a:ext cx="7927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738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4-06-03 à 05.46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0"/>
            <a:ext cx="78176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73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400" y="406400"/>
            <a:ext cx="4000500" cy="60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513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4-06-03 à 05.52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0"/>
            <a:ext cx="775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578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4-06-03 à 05.54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0"/>
            <a:ext cx="86260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88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Des expérimentations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2907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4-06-03 à 07.16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0"/>
            <a:ext cx="71154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954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4-06-03 à 07.29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327" y="0"/>
            <a:ext cx="5371715" cy="3533376"/>
          </a:xfrm>
          <a:prstGeom prst="rect">
            <a:avLst/>
          </a:prstGeom>
        </p:spPr>
      </p:pic>
      <p:pic>
        <p:nvPicPr>
          <p:cNvPr id="3" name="Image 2" descr="Capture d’écran 2014-06-03 à 07.31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351"/>
            <a:ext cx="4741139" cy="431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60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Des plateformes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3029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4-06-03 à 06.16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884" y="1497670"/>
            <a:ext cx="4853257" cy="3772611"/>
          </a:xfrm>
          <a:prstGeom prst="rect">
            <a:avLst/>
          </a:prstGeom>
        </p:spPr>
      </p:pic>
      <p:pic>
        <p:nvPicPr>
          <p:cNvPr id="3" name="Image 2" descr="Capture d’écran 2014-06-03 à 06.17.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51" y="947890"/>
            <a:ext cx="3744766" cy="432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573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Des modèles économiques (possibles)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7440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3-03-07 à 21.34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527" y="0"/>
            <a:ext cx="4767472" cy="3412412"/>
          </a:xfrm>
          <a:prstGeom prst="rect">
            <a:avLst/>
          </a:prstGeom>
        </p:spPr>
      </p:pic>
      <p:pic>
        <p:nvPicPr>
          <p:cNvPr id="5" name="Image 4" descr="Capture d’écran 2014-06-03 à 07.20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5" y="1"/>
            <a:ext cx="4295722" cy="3401548"/>
          </a:xfrm>
          <a:prstGeom prst="rect">
            <a:avLst/>
          </a:prstGeom>
        </p:spPr>
      </p:pic>
      <p:pic>
        <p:nvPicPr>
          <p:cNvPr id="6" name="Image 5" descr="Capture d’écran 2014-06-03 à 07.21.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263" y="3516720"/>
            <a:ext cx="4151409" cy="334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21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Des outils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998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4-06-02 à 21.48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12" y="1475210"/>
            <a:ext cx="7454517" cy="5382790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Baisse des ventes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0797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4-06-03 à 06.20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99300" cy="6858000"/>
          </a:xfrm>
          <a:prstGeom prst="rect">
            <a:avLst/>
          </a:prstGeom>
        </p:spPr>
      </p:pic>
      <p:pic>
        <p:nvPicPr>
          <p:cNvPr id="3" name="Image 2" descr="Capture d’écran 2014-06-03 à 06.22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910" y="1535585"/>
            <a:ext cx="4337441" cy="390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75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Des rencontres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5249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4-06-03 à 06.25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596"/>
            <a:ext cx="4454708" cy="3794434"/>
          </a:xfrm>
          <a:prstGeom prst="rect">
            <a:avLst/>
          </a:prstGeom>
        </p:spPr>
      </p:pic>
      <p:pic>
        <p:nvPicPr>
          <p:cNvPr id="3" name="Image 2" descr="Capture d’écran 2014-06-03 à 06.44.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708" y="2894704"/>
            <a:ext cx="4689292" cy="39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217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 la lecture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4243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34413" cy="430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242" y="3317622"/>
            <a:ext cx="2693133" cy="3540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88" y="1880221"/>
            <a:ext cx="3100261" cy="4384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327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 catalogue commun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5091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4-06-03 à 05.56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0"/>
            <a:ext cx="8622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06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4-06-03 à 05.57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0"/>
            <a:ext cx="8924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58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Des chartes de bonnes pratiques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781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4-06-03 à 06.56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38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46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49400" y="1682509"/>
            <a:ext cx="9410643" cy="517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Baisse des usages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1230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4-06-03 à 07.05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00"/>
            <a:ext cx="9144000" cy="645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75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6731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Tout reste à faire !</a:t>
            </a:r>
            <a:br>
              <a:rPr lang="fr-FR" dirty="0" smtClean="0"/>
            </a:br>
            <a:r>
              <a:rPr lang="fr-FR" dirty="0" smtClean="0"/>
              <a:t>Nous devons inventer des technologies, des modèles d’usages, des modes de financement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5377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02352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Nous avons besoin d’un alliance pour le livre numérique en libre accès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6317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Qui rassemble chercheurs, éditeurs, bibliothèques, mais aussi ….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5375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… les institutions qui financent la recherche 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87320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19" y="312539"/>
            <a:ext cx="9210973" cy="623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375297" y="1384101"/>
            <a:ext cx="7358063" cy="2321719"/>
          </a:xfrm>
          <a:ln/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Merci </a:t>
            </a:r>
            <a:r>
              <a:rPr lang="en-US" dirty="0">
                <a:solidFill>
                  <a:srgbClr val="FFFFFF"/>
                </a:solidFill>
              </a:rPr>
              <a:t>!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25524" y="3509839"/>
            <a:ext cx="7358063" cy="794742"/>
          </a:xfrm>
          <a:ln/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2800" dirty="0">
                <a:solidFill>
                  <a:schemeClr val="bg1"/>
                </a:solidFill>
              </a:rPr>
              <a:t>pierre.mounier@</a:t>
            </a:r>
            <a:r>
              <a:rPr lang="en-US" sz="2800" dirty="0" smtClean="0">
                <a:solidFill>
                  <a:schemeClr val="bg1"/>
                </a:solidFill>
              </a:rPr>
              <a:t>openedition.org</a:t>
            </a:r>
          </a:p>
          <a:p>
            <a:pPr marL="0" indent="0" algn="r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@piotrr70</a:t>
            </a:r>
          </a:p>
          <a:p>
            <a:pPr marL="0" indent="0" algn="r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http://openedition.org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81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Capture d’écran 2013-03-07 à 21.56.25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2" r="16502"/>
          <a:stretch>
            <a:fillRect/>
          </a:stretch>
        </p:blipFill>
        <p:spPr/>
      </p:pic>
      <p:sp>
        <p:nvSpPr>
          <p:cNvPr id="10" name="ZoneTexte 9"/>
          <p:cNvSpPr txBox="1"/>
          <p:nvPr/>
        </p:nvSpPr>
        <p:spPr>
          <a:xfrm>
            <a:off x="0" y="6375284"/>
            <a:ext cx="9143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CIBER </a:t>
            </a:r>
            <a:r>
              <a:rPr lang="fr-FR" sz="2800" dirty="0" err="1"/>
              <a:t>Study</a:t>
            </a:r>
            <a:r>
              <a:rPr lang="fr-FR" sz="2800" dirty="0"/>
              <a:t> on « Google </a:t>
            </a:r>
            <a:r>
              <a:rPr lang="fr-FR" sz="2800" dirty="0" err="1"/>
              <a:t>Generation</a:t>
            </a:r>
            <a:r>
              <a:rPr lang="fr-FR" sz="2800" dirty="0"/>
              <a:t> » UCL – BL 2008</a:t>
            </a:r>
          </a:p>
        </p:txBody>
      </p:sp>
      <p:pic>
        <p:nvPicPr>
          <p:cNvPr id="9" name="Image 6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55" t="-85158" r="-7831" b="-82694"/>
          <a:stretch/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Dans toutes les générations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523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Lire des livres : une activité en voie de disparition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r-FR" dirty="0" smtClean="0"/>
              <a:t>« </a:t>
            </a:r>
            <a:r>
              <a:rPr lang="fr-FR" dirty="0" err="1"/>
              <a:t>Immersing</a:t>
            </a:r>
            <a:r>
              <a:rPr lang="fr-FR" dirty="0"/>
              <a:t> </a:t>
            </a:r>
            <a:r>
              <a:rPr lang="fr-FR" dirty="0" err="1"/>
              <a:t>myself</a:t>
            </a:r>
            <a:r>
              <a:rPr lang="fr-FR" dirty="0"/>
              <a:t> in a book or a </a:t>
            </a:r>
            <a:r>
              <a:rPr lang="fr-FR" dirty="0" err="1"/>
              <a:t>lengthy</a:t>
            </a:r>
            <a:r>
              <a:rPr lang="fr-FR" dirty="0"/>
              <a:t> article </a:t>
            </a:r>
            <a:r>
              <a:rPr lang="fr-FR" dirty="0" err="1"/>
              <a:t>used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easy</a:t>
            </a:r>
            <a:r>
              <a:rPr lang="fr-FR" dirty="0"/>
              <a:t>.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mind</a:t>
            </a:r>
            <a:r>
              <a:rPr lang="fr-FR" dirty="0"/>
              <a:t> </a:t>
            </a:r>
            <a:r>
              <a:rPr lang="fr-FR" dirty="0" err="1"/>
              <a:t>would</a:t>
            </a:r>
            <a:r>
              <a:rPr lang="fr-FR" dirty="0"/>
              <a:t> </a:t>
            </a:r>
            <a:r>
              <a:rPr lang="fr-FR" dirty="0" err="1"/>
              <a:t>get</a:t>
            </a:r>
            <a:r>
              <a:rPr lang="fr-FR" dirty="0"/>
              <a:t> </a:t>
            </a:r>
            <a:r>
              <a:rPr lang="fr-FR" dirty="0" err="1"/>
              <a:t>caught</a:t>
            </a:r>
            <a:r>
              <a:rPr lang="fr-FR" dirty="0"/>
              <a:t> up in the narrative or the </a:t>
            </a:r>
            <a:r>
              <a:rPr lang="fr-FR" dirty="0" err="1"/>
              <a:t>turns</a:t>
            </a:r>
            <a:r>
              <a:rPr lang="fr-FR" dirty="0"/>
              <a:t> of the argument, and </a:t>
            </a:r>
            <a:r>
              <a:rPr lang="fr-FR" dirty="0" err="1"/>
              <a:t>I’d</a:t>
            </a:r>
            <a:r>
              <a:rPr lang="fr-FR" dirty="0"/>
              <a:t> </a:t>
            </a:r>
            <a:r>
              <a:rPr lang="fr-FR" dirty="0" err="1"/>
              <a:t>spend</a:t>
            </a:r>
            <a:r>
              <a:rPr lang="fr-FR" dirty="0"/>
              <a:t> </a:t>
            </a:r>
            <a:r>
              <a:rPr lang="fr-FR" dirty="0" err="1"/>
              <a:t>hours</a:t>
            </a:r>
            <a:r>
              <a:rPr lang="fr-FR" dirty="0"/>
              <a:t> </a:t>
            </a:r>
            <a:r>
              <a:rPr lang="fr-FR" dirty="0" err="1"/>
              <a:t>strolling</a:t>
            </a:r>
            <a:r>
              <a:rPr lang="fr-FR" dirty="0"/>
              <a:t> </a:t>
            </a:r>
            <a:r>
              <a:rPr lang="fr-FR" dirty="0" err="1"/>
              <a:t>through</a:t>
            </a:r>
            <a:r>
              <a:rPr lang="fr-FR" dirty="0"/>
              <a:t> long </a:t>
            </a:r>
            <a:r>
              <a:rPr lang="fr-FR" dirty="0" err="1"/>
              <a:t>stretches</a:t>
            </a:r>
            <a:r>
              <a:rPr lang="fr-FR" dirty="0"/>
              <a:t> of prose. </a:t>
            </a:r>
            <a:r>
              <a:rPr lang="fr-FR" dirty="0" err="1"/>
              <a:t>That’s</a:t>
            </a:r>
            <a:r>
              <a:rPr lang="fr-FR" dirty="0"/>
              <a:t> </a:t>
            </a:r>
            <a:r>
              <a:rPr lang="fr-FR" dirty="0" err="1"/>
              <a:t>rarely</a:t>
            </a:r>
            <a:r>
              <a:rPr lang="fr-FR" dirty="0"/>
              <a:t> the case </a:t>
            </a:r>
            <a:r>
              <a:rPr lang="fr-FR" dirty="0" err="1"/>
              <a:t>anymore</a:t>
            </a:r>
            <a:r>
              <a:rPr lang="fr-FR" dirty="0"/>
              <a:t>. </a:t>
            </a:r>
            <a:r>
              <a:rPr lang="fr-FR" dirty="0" err="1"/>
              <a:t>Now</a:t>
            </a:r>
            <a:r>
              <a:rPr lang="fr-FR" dirty="0"/>
              <a:t> </a:t>
            </a:r>
            <a:r>
              <a:rPr lang="fr-FR" dirty="0" err="1"/>
              <a:t>my</a:t>
            </a:r>
            <a:r>
              <a:rPr lang="fr-FR" dirty="0"/>
              <a:t> concentration </a:t>
            </a:r>
            <a:r>
              <a:rPr lang="fr-FR" dirty="0" err="1"/>
              <a:t>often</a:t>
            </a:r>
            <a:r>
              <a:rPr lang="fr-FR" dirty="0"/>
              <a:t> </a:t>
            </a:r>
            <a:r>
              <a:rPr lang="fr-FR" dirty="0" err="1"/>
              <a:t>starts</a:t>
            </a:r>
            <a:r>
              <a:rPr lang="fr-FR" dirty="0"/>
              <a:t> to drift </a:t>
            </a:r>
            <a:r>
              <a:rPr lang="fr-FR" dirty="0" err="1"/>
              <a:t>after</a:t>
            </a:r>
            <a:r>
              <a:rPr lang="fr-FR" dirty="0"/>
              <a:t> </a:t>
            </a:r>
            <a:r>
              <a:rPr lang="fr-FR" dirty="0" err="1"/>
              <a:t>two</a:t>
            </a:r>
            <a:r>
              <a:rPr lang="fr-FR" dirty="0"/>
              <a:t> or </a:t>
            </a:r>
            <a:r>
              <a:rPr lang="fr-FR" dirty="0" err="1"/>
              <a:t>three</a:t>
            </a:r>
            <a:r>
              <a:rPr lang="fr-FR" dirty="0"/>
              <a:t> pages. I </a:t>
            </a:r>
            <a:r>
              <a:rPr lang="fr-FR" dirty="0" err="1"/>
              <a:t>get</a:t>
            </a:r>
            <a:r>
              <a:rPr lang="fr-FR" dirty="0"/>
              <a:t> </a:t>
            </a:r>
            <a:r>
              <a:rPr lang="fr-FR" dirty="0" err="1"/>
              <a:t>fidgety</a:t>
            </a:r>
            <a:r>
              <a:rPr lang="fr-FR" dirty="0"/>
              <a:t>, </a:t>
            </a:r>
            <a:r>
              <a:rPr lang="fr-FR" dirty="0" err="1"/>
              <a:t>lose</a:t>
            </a:r>
            <a:r>
              <a:rPr lang="fr-FR" dirty="0"/>
              <a:t> the thread, </a:t>
            </a:r>
            <a:r>
              <a:rPr lang="fr-FR" dirty="0" err="1"/>
              <a:t>begin</a:t>
            </a:r>
            <a:r>
              <a:rPr lang="fr-FR" dirty="0"/>
              <a:t> </a:t>
            </a:r>
            <a:r>
              <a:rPr lang="fr-FR" dirty="0" err="1"/>
              <a:t>looking</a:t>
            </a:r>
            <a:r>
              <a:rPr lang="fr-FR" dirty="0"/>
              <a:t> for </a:t>
            </a:r>
            <a:r>
              <a:rPr lang="fr-FR" dirty="0" err="1"/>
              <a:t>something</a:t>
            </a:r>
            <a:r>
              <a:rPr lang="fr-FR" dirty="0"/>
              <a:t> </a:t>
            </a:r>
            <a:r>
              <a:rPr lang="fr-FR" dirty="0" err="1"/>
              <a:t>else</a:t>
            </a:r>
            <a:r>
              <a:rPr lang="fr-FR" dirty="0"/>
              <a:t> to do. I </a:t>
            </a:r>
            <a:r>
              <a:rPr lang="fr-FR" dirty="0" err="1"/>
              <a:t>feel</a:t>
            </a:r>
            <a:r>
              <a:rPr lang="fr-FR" dirty="0"/>
              <a:t> as if </a:t>
            </a:r>
            <a:r>
              <a:rPr lang="fr-FR" dirty="0" err="1"/>
              <a:t>I’m</a:t>
            </a:r>
            <a:r>
              <a:rPr lang="fr-FR" dirty="0"/>
              <a:t> </a:t>
            </a:r>
            <a:r>
              <a:rPr lang="fr-FR" dirty="0" err="1"/>
              <a:t>always</a:t>
            </a:r>
            <a:r>
              <a:rPr lang="fr-FR" dirty="0"/>
              <a:t> </a:t>
            </a:r>
            <a:r>
              <a:rPr lang="fr-FR" dirty="0" err="1"/>
              <a:t>dragging</a:t>
            </a:r>
            <a:r>
              <a:rPr lang="fr-FR" dirty="0"/>
              <a:t>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wayward</a:t>
            </a:r>
            <a:r>
              <a:rPr lang="fr-FR" dirty="0"/>
              <a:t> </a:t>
            </a:r>
            <a:r>
              <a:rPr lang="fr-FR" dirty="0" err="1"/>
              <a:t>brain</a:t>
            </a:r>
            <a:r>
              <a:rPr lang="fr-FR" dirty="0"/>
              <a:t> back to the </a:t>
            </a:r>
            <a:r>
              <a:rPr lang="fr-FR" dirty="0" err="1"/>
              <a:t>text</a:t>
            </a:r>
            <a:r>
              <a:rPr lang="fr-FR" dirty="0"/>
              <a:t>. The </a:t>
            </a:r>
            <a:r>
              <a:rPr lang="fr-FR" dirty="0" err="1"/>
              <a:t>deep</a:t>
            </a:r>
            <a:r>
              <a:rPr lang="fr-FR" dirty="0"/>
              <a:t> </a:t>
            </a:r>
            <a:r>
              <a:rPr lang="fr-FR" dirty="0" err="1"/>
              <a:t>reading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to come </a:t>
            </a:r>
            <a:r>
              <a:rPr lang="fr-FR" dirty="0" err="1"/>
              <a:t>naturally</a:t>
            </a:r>
            <a:r>
              <a:rPr lang="fr-FR" dirty="0"/>
              <a:t> has </a:t>
            </a:r>
            <a:r>
              <a:rPr lang="fr-FR" dirty="0" err="1"/>
              <a:t>become</a:t>
            </a:r>
            <a:r>
              <a:rPr lang="fr-FR" dirty="0"/>
              <a:t> a struggle. </a:t>
            </a:r>
            <a:r>
              <a:rPr lang="fr-FR" dirty="0">
                <a:latin typeface="Calibri" charset="0"/>
              </a:rPr>
              <a:t> </a:t>
            </a:r>
            <a:r>
              <a:rPr lang="fr-FR" dirty="0" smtClean="0">
                <a:latin typeface="Calibri" charset="0"/>
              </a:rPr>
              <a:t>»</a:t>
            </a:r>
            <a:endParaRPr lang="fr-FR" dirty="0">
              <a:latin typeface="Calibri" charset="0"/>
            </a:endParaRPr>
          </a:p>
        </p:txBody>
      </p:sp>
      <p:pic>
        <p:nvPicPr>
          <p:cNvPr id="9" name="Image 3" descr="shallows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" r="-16244"/>
          <a:stretch/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0" y="6396335"/>
            <a:ext cx="9143999" cy="46166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N. Carr : « Is Google </a:t>
            </a:r>
            <a:r>
              <a:rPr lang="fr-FR" sz="2400" dirty="0" err="1" smtClean="0"/>
              <a:t>making</a:t>
            </a:r>
            <a:r>
              <a:rPr lang="fr-FR" sz="2400" dirty="0" smtClean="0"/>
              <a:t> us </a:t>
            </a:r>
            <a:r>
              <a:rPr lang="fr-FR" sz="2400" dirty="0" err="1" smtClean="0"/>
              <a:t>Stoopid</a:t>
            </a:r>
            <a:r>
              <a:rPr lang="fr-FR" sz="2400" dirty="0" smtClean="0"/>
              <a:t> ? » The Atlantic, </a:t>
            </a:r>
            <a:r>
              <a:rPr lang="fr-FR" sz="2400" dirty="0" err="1" smtClean="0"/>
              <a:t>june</a:t>
            </a:r>
            <a:r>
              <a:rPr lang="fr-FR" sz="2400" dirty="0" smtClean="0"/>
              <a:t> 2008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113210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4-06-02 à 23.20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65" y="1286747"/>
            <a:ext cx="6166472" cy="5571253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57200" y="471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Une offre de mauvaise qualité pour les bibliothèques 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9791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4-06-02 à 22.15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3818"/>
            <a:ext cx="9144000" cy="4364182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… mais aussi pour les lecteurs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90576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iotrr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Officiel">
      <a:majorFont>
        <a:latin typeface="Garamond"/>
        <a:ea typeface=""/>
        <a:cs typeface=""/>
        <a:font script="Jpan" typeface="ヒラギノ明朝 Pro W3"/>
        <a:font script="Hans" typeface="宋体"/>
        <a:font script="Hant" typeface="新細明體"/>
      </a:majorFont>
      <a:minorFont>
        <a:latin typeface="Garamond"/>
        <a:ea typeface=""/>
        <a:cs typeface=""/>
        <a:font script="Jpan" typeface="ヒラギノ明朝 Pro W3"/>
        <a:font script="Hans" typeface="宋体"/>
        <a:font script="Hant" typeface="新細明體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piotrr.thmx</Template>
  <TotalTime>695</TotalTime>
  <Words>205</Words>
  <Application>Microsoft Macintosh PowerPoint</Application>
  <PresentationFormat>Présentation à l'écran (4:3)</PresentationFormat>
  <Paragraphs>44</Paragraphs>
  <Slides>56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56</vt:i4>
      </vt:variant>
    </vt:vector>
  </HeadingPairs>
  <TitlesOfParts>
    <vt:vector size="57" baseType="lpstr">
      <vt:lpstr>piotrr</vt:lpstr>
      <vt:lpstr>Le livre numérique : quels enjeux pour la diffusion des savoirs ?</vt:lpstr>
      <vt:lpstr>Le livre : une espèce menacée ?</vt:lpstr>
      <vt:lpstr>Présentation PowerPoint</vt:lpstr>
      <vt:lpstr>Baisse des ventes</vt:lpstr>
      <vt:lpstr>Baisse des usages</vt:lpstr>
      <vt:lpstr>Dans toutes les générations</vt:lpstr>
      <vt:lpstr>Lire des livres : une activité en voie de disparition</vt:lpstr>
      <vt:lpstr>Une offre de mauvaise qualité pour les bibliothèques …</vt:lpstr>
      <vt:lpstr>… mais aussi pour les lecteurs !</vt:lpstr>
      <vt:lpstr>Open Access ?</vt:lpstr>
      <vt:lpstr>Des archives ouvertes remplies d’articles…</vt:lpstr>
      <vt:lpstr>Présentation PowerPoint</vt:lpstr>
      <vt:lpstr>…et vides de livres !</vt:lpstr>
      <vt:lpstr>La voie dorée conçue pour les articles…</vt:lpstr>
      <vt:lpstr>… et pas pour les livres</vt:lpstr>
      <vt:lpstr>L’Europe aveugle aux livres</vt:lpstr>
      <vt:lpstr>Présentation PowerPoint</vt:lpstr>
      <vt:lpstr>Les data ! Les data ! Les data !</vt:lpstr>
      <vt:lpstr>Et pourtant… </vt:lpstr>
      <vt:lpstr>Des précurseurs</vt:lpstr>
      <vt:lpstr>Présentation PowerPoint</vt:lpstr>
      <vt:lpstr>Présentation PowerPoint</vt:lpstr>
      <vt:lpstr>Présentation PowerPoint</vt:lpstr>
      <vt:lpstr>Présentation PowerPoint</vt:lpstr>
      <vt:lpstr>Des éditeurs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Des expérimentations</vt:lpstr>
      <vt:lpstr>Présentation PowerPoint</vt:lpstr>
      <vt:lpstr>Présentation PowerPoint</vt:lpstr>
      <vt:lpstr>Des plateformes</vt:lpstr>
      <vt:lpstr>Présentation PowerPoint</vt:lpstr>
      <vt:lpstr>Des modèles économiques (possibles)</vt:lpstr>
      <vt:lpstr>Présentation PowerPoint</vt:lpstr>
      <vt:lpstr>Des outils</vt:lpstr>
      <vt:lpstr>Présentation PowerPoint</vt:lpstr>
      <vt:lpstr>Des rencontres</vt:lpstr>
      <vt:lpstr>Présentation PowerPoint</vt:lpstr>
      <vt:lpstr>De la lecture</vt:lpstr>
      <vt:lpstr>Présentation PowerPoint</vt:lpstr>
      <vt:lpstr>Un catalogue commun</vt:lpstr>
      <vt:lpstr>Présentation PowerPoint</vt:lpstr>
      <vt:lpstr>Présentation PowerPoint</vt:lpstr>
      <vt:lpstr>Des chartes de bonnes pratiques</vt:lpstr>
      <vt:lpstr>Présentation PowerPoint</vt:lpstr>
      <vt:lpstr>Présentation PowerPoint</vt:lpstr>
      <vt:lpstr>Conclusion</vt:lpstr>
      <vt:lpstr>Tout reste à faire ! Nous devons inventer des technologies, des modèles d’usages, des modes de financement</vt:lpstr>
      <vt:lpstr>Nous avons besoin d’un alliance pour le livre numérique en libre accès</vt:lpstr>
      <vt:lpstr>Qui rassemble chercheurs, éditeurs, bibliothèques, mais aussi ….</vt:lpstr>
      <vt:lpstr>… les institutions qui financent la recherche …</vt:lpstr>
      <vt:lpstr>Merci !</vt:lpstr>
    </vt:vector>
  </TitlesOfParts>
  <Company>Cléo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livre numérique : quels enjeux pour la diffusion des savoirs ?</dc:title>
  <dc:creator>Pierre Mounier</dc:creator>
  <cp:lastModifiedBy>Pierre Mounier</cp:lastModifiedBy>
  <cp:revision>25</cp:revision>
  <dcterms:created xsi:type="dcterms:W3CDTF">2014-06-02T18:44:05Z</dcterms:created>
  <dcterms:modified xsi:type="dcterms:W3CDTF">2014-06-03T07:24:16Z</dcterms:modified>
</cp:coreProperties>
</file>